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4" r:id="rId8"/>
    <p:sldId id="261" r:id="rId9"/>
    <p:sldId id="262"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E55EB-46EA-5A7F-0913-FECA9A221806}" v="197" dt="2019-12-26T19:43:44.623"/>
    <p1510:client id="{28614133-357E-C224-F6E2-11D057020456}" v="1681" dt="2019-12-30T13:53:39.582"/>
    <p1510:client id="{359C48E6-A95E-024D-D8BC-B649E2402CE7}" v="6" dt="2019-12-27T15:00:18.730"/>
    <p1510:client id="{6812C500-DF71-2F53-A537-667EFB104B29}" v="526" dt="2019-12-26T23:15:13.726"/>
    <p1510:client id="{8C2B4E1F-9CE3-8839-96E5-506577CB3B07}" v="2044" dt="2019-12-26T19:29:13.503"/>
    <p1510:client id="{9769A041-3233-94C2-B844-10588BE81080}" v="511" dt="2019-12-26T23:23:08.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78" y="5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1T14:27:53.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1T14:27:53.5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1T14:27:56.4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1T14:27:56.8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01T14:27:32.4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1544 2620,'21'-1,"0"0,1-2,-2 0,1-1,0-2,-1 0,0-1,0-1,-1 0,0-2,0 0,-1-1,3-4,3-3,0-2,-1 0,-1-2,-2-1,0 0,-1-1,-1-1,12-23,28-63,21-63,-6 13,-62 141,1-1,0 1,2 1,4-4,64-69,-18 21,20-32,-26 30,42-39,-64 75,-18 17,0 2,1 0,1 1,1 1,6-3,5-2,-18 11,0 2,1-1,0 2,0 0,10-3,129-39,-129 40,-1-2,-1 0,0-2,0 0,-2-2,0 0,0-2,-1 0,-2-1,13-15,2-1,1 2,2 1,1 2,1 1,27-14,19-10,81-47,-136 83,2 2,0 1,0 1,22-4,-27 11,-1 1,1 1,-1 1,3 1,104 5,-115-3,4 1,1 1,2 1,35 6,-15-7,0-2,-1-2,1-2,0-2,-1-1,0-3,-1-1,0-2,38-17,21-17,-2-4,15-15,114-59,-189 106,1 2,0 1,1 2,0 2,1 2,0 2,0 1,1 2,0 3,22 1,-51 2,0 0,0 1,-1 0,1 1,-1 0,6 4,23 11,12 8,-36-17,-17-10,355 177,-139-76,-151-67,-2 4,13 12,40 25,116 53,-33-19,-42-19,3-8,97 32,-160-81,1-4,7-4,121 36,-179-47,0-2,1-3,0-1,37 0,-5-6,0-3,41-7,-57 2,127-12,124 7,-298 11,-1 1,0 1,0 0,10 4,-22-5,1 1,0 0,-1 0,1 1,-1 0,0 0,0 0,0 0,0 1,0 0,-1 0,0 0,0 1,3 3,5 9,-1 1,-2 0,1 1,0 4,28 79,-28-72,18 53,25 66,-42-123,0-1,3-1,0 0,11 15,40 48,-5 4,1 8,-44-66,0 0,-2 1,4 18,-13-32,0 1,-2-1,0 1,-2-1,0 1,-1 0,-1 0,-19 211,5-90,14-136,-4 40,-4 15,5-45,-1-1,0 1,-1-1,-1 0,-5 10,-26 39,-2-1,-15 14,5-6,-26 33,-5-4,-26 22,74-86,1 2,-12 20,32-41,0 1,2 0,0 0,1 1,0 1,2-1,0 5,2-7,1 0,0 0,2 0,0 1,1-1,1 1,0-1,1 0,5 17,-4-22,1-1,0 1,0-1,2 0,-1 0,1 0,1-1,0 0,0 0,1-1,1 0,-1 0,1-1,6 4,26 22,-1 2,-2 1,-1 3,-31-33,-1 1,1 0,-1 0,0 0,-1 0,2 7,19 55,-14-36,11 38,-3 0,-3 1,-4 1,-2 0,-3 35,3 47,8 12,-5-84,19 62,-27-125,-1 0,-1 0,0 0,-2 1,-1-1,0 1,-2-1,-1 10,0-18,0-1,-1 1,0 0,0-1,-4 6,-10 16,-6 7,20-33,-48 75,-3-1,-4-3,-3-3,-3-3,-64 56,73-80,-1-3,-3-2,-1-3,-2-2,-2-3,-1-3,-2-3,-11 1,-9-3,-1-4,-2-4,0-4,0-4,-9-3,-23-4,-1-5,1-5,-68-14,50-5,-133-42,106 23,-5 7,-76-1,-1 11,-237 7,137 9,-362-1,317 38,140-5,144-17,-32-6,118 1,1-2,0-1,0-1,0-1,1-1,-1-1,1-1,1-1,-1-1,2-1,-1-1,-9-8,-6-8,1-1,2-2,-21-25,-87-109,1 1,118 139,-1 2,-2 1,0 1,-1 1,-1 1,-22-11,29 20,-1 0,0 1,0 2,0 0,-1 1,0 1,-1 2,1 0,-1 1,1 2,-30 1,1 3,0 2,0 3,-7 3,-204 60,193-51,-2 1,-273 72,274-79,0-3,-1-3,-68-1,87-10,0-2,1-2,-1-3,-12-5,-206-62,83 20,148 45,-175-51,169 45,0-1,2-2,-26-17,31 14,2-3,0 0,2-3,1 0,1-3,2 0,1-2,2-2,1 0,2-2,2-1,1 0,-3-13,-7-24,3-2,4-1,3-1,4-1,1-18,8 30,3 0,3 0,4 0,2 0,3 0,3 1,3 0,7-13,-8 44,2 1,2 1,0 0,3 1,19-29,-9 21,2 3,1 0,2 2,13-10,-4 10,0 1,3 3,26-14,148-81,-75 47,-85 46,-1-3,-2-2,-2-3,17-19,-47 39,-2-1,0 0,-2-2,0 0,-2-2,-1 0,-2 0,0-2,-2 0,2-10,25-101,-6-4,-15 65,-19 77,13-48,7-20,-13 54,0 0,1 0,0 0,1 1,10-13,10-9,2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034740"/>
            <a:ext cx="7766936" cy="1646302"/>
          </a:xfrm>
        </p:spPr>
        <p:txBody>
          <a:bodyPr/>
          <a:lstStyle/>
          <a:p>
            <a:r>
              <a:rPr lang="fr-FR"/>
              <a:t>Projet</a:t>
            </a:r>
            <a:r>
              <a:rPr lang="en-US"/>
              <a:t> de Python</a:t>
            </a:r>
          </a:p>
        </p:txBody>
      </p:sp>
      <p:sp>
        <p:nvSpPr>
          <p:cNvPr id="3" name="Subtitle 2"/>
          <p:cNvSpPr>
            <a:spLocks noGrp="1"/>
          </p:cNvSpPr>
          <p:nvPr>
            <p:ph type="subTitle" idx="1"/>
          </p:nvPr>
        </p:nvSpPr>
        <p:spPr>
          <a:xfrm>
            <a:off x="1507067" y="3860333"/>
            <a:ext cx="7766936" cy="1096899"/>
          </a:xfrm>
        </p:spPr>
        <p:txBody>
          <a:bodyPr/>
          <a:lstStyle/>
          <a:p>
            <a:r>
              <a:rPr lang="en-US"/>
              <a:t>Par Akhilesh </a:t>
            </a:r>
            <a:r>
              <a:rPr lang="en-US" err="1"/>
              <a:t>Bhaugeerutty</a:t>
            </a:r>
            <a:r>
              <a:rPr lang="en-US"/>
              <a:t> et </a:t>
            </a:r>
            <a:r>
              <a:rPr lang="en-US" err="1"/>
              <a:t>Magib</a:t>
            </a:r>
            <a:r>
              <a:rPr lang="en-US"/>
              <a:t> </a:t>
            </a:r>
            <a:r>
              <a:rPr lang="en-US" err="1"/>
              <a:t>Seck</a:t>
            </a:r>
          </a:p>
        </p:txBody>
      </p:sp>
      <p:sp>
        <p:nvSpPr>
          <p:cNvPr id="4" name="ZoneTexte 3">
            <a:extLst>
              <a:ext uri="{FF2B5EF4-FFF2-40B4-BE49-F238E27FC236}">
                <a16:creationId xmlns:a16="http://schemas.microsoft.com/office/drawing/2014/main" id="{1A667EA6-9130-42E1-B36A-0AB0684FDF3D}"/>
              </a:ext>
            </a:extLst>
          </p:cNvPr>
          <p:cNvSpPr txBox="1"/>
          <p:nvPr/>
        </p:nvSpPr>
        <p:spPr>
          <a:xfrm>
            <a:off x="1026459" y="286871"/>
            <a:ext cx="39310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tx1">
                    <a:lumMod val="50000"/>
                    <a:lumOff val="50000"/>
                  </a:schemeClr>
                </a:solidFill>
              </a:rPr>
              <a:t>M2 ISF Université Paris-Dauphine</a:t>
            </a:r>
          </a:p>
          <a:p>
            <a:r>
              <a:rPr lang="fr-FR">
                <a:solidFill>
                  <a:schemeClr val="tx1">
                    <a:lumMod val="50000"/>
                    <a:lumOff val="50000"/>
                  </a:schemeClr>
                </a:solidFill>
              </a:rPr>
              <a:t>2019/2020</a:t>
            </a:r>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817FA8-BA09-493B-8CAF-25C27B238DFD}"/>
              </a:ext>
            </a:extLst>
          </p:cNvPr>
          <p:cNvSpPr>
            <a:spLocks noGrp="1"/>
          </p:cNvSpPr>
          <p:nvPr>
            <p:ph type="title"/>
          </p:nvPr>
        </p:nvSpPr>
        <p:spPr/>
        <p:txBody>
          <a:bodyPr/>
          <a:lstStyle/>
          <a:p>
            <a:pPr algn="ctr"/>
            <a:r>
              <a:rPr lang="fr-FR" dirty="0"/>
              <a:t>Conclusion</a:t>
            </a:r>
            <a:endParaRPr lang="fr-FR"/>
          </a:p>
        </p:txBody>
      </p:sp>
      <p:sp>
        <p:nvSpPr>
          <p:cNvPr id="3" name="Espace réservé du contenu 2">
            <a:extLst>
              <a:ext uri="{FF2B5EF4-FFF2-40B4-BE49-F238E27FC236}">
                <a16:creationId xmlns:a16="http://schemas.microsoft.com/office/drawing/2014/main" id="{0A8E37B9-54CE-45DB-8E2D-35933F7D736D}"/>
              </a:ext>
            </a:extLst>
          </p:cNvPr>
          <p:cNvSpPr>
            <a:spLocks noGrp="1"/>
          </p:cNvSpPr>
          <p:nvPr>
            <p:ph idx="1"/>
          </p:nvPr>
        </p:nvSpPr>
        <p:spPr/>
        <p:txBody>
          <a:bodyPr vert="horz" lIns="91440" tIns="45720" rIns="91440" bIns="45720" rtlCol="0" anchor="t">
            <a:normAutofit/>
          </a:bodyPr>
          <a:lstStyle/>
          <a:p>
            <a:pPr algn="just"/>
            <a:r>
              <a:rPr lang="fr-FR" b="1" dirty="0">
                <a:ea typeface="+mn-lt"/>
                <a:cs typeface="+mn-lt"/>
              </a:rPr>
              <a:t>Cette analyse de données nous a permis d'avoir une vision bien plus claire sur les crimes qui se sont déroulés à Sacramento en janvier 2006 et de pouvoir en tirer des conclusions non négligeables. En effet, si à cette époque, cette étude avait été réalisée, peut-être que des futurs crimes auraient pu être évités en ajustant par exemple le nombre de policiers en fonction des districts et des horaires de la journée.</a:t>
            </a:r>
          </a:p>
          <a:p>
            <a:pPr algn="just"/>
            <a:r>
              <a:rPr lang="fr-FR" b="1" dirty="0"/>
              <a:t>Il aurait aussi été intéressant d'étudier le type des crimes en fonction de la localisation et de l'horaire de celui-ci afin de pouvoir sensibiliser les différentes populations des dangers qu'elles encourent.</a:t>
            </a:r>
          </a:p>
        </p:txBody>
      </p:sp>
    </p:spTree>
    <p:extLst>
      <p:ext uri="{BB962C8B-B14F-4D97-AF65-F5344CB8AC3E}">
        <p14:creationId xmlns:p14="http://schemas.microsoft.com/office/powerpoint/2010/main" val="203667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E5E41-AF1E-4B2D-A52E-5A5CEF8A526A}"/>
              </a:ext>
            </a:extLst>
          </p:cNvPr>
          <p:cNvSpPr>
            <a:spLocks noGrp="1"/>
          </p:cNvSpPr>
          <p:nvPr>
            <p:ph type="title"/>
          </p:nvPr>
        </p:nvSpPr>
        <p:spPr>
          <a:xfrm>
            <a:off x="5536734" y="609600"/>
            <a:ext cx="3737268" cy="1320800"/>
          </a:xfrm>
        </p:spPr>
        <p:txBody>
          <a:bodyPr>
            <a:normAutofit/>
          </a:bodyPr>
          <a:lstStyle/>
          <a:p>
            <a:r>
              <a:rPr lang="fr-FR"/>
              <a:t>Choix du Sujet</a:t>
            </a:r>
          </a:p>
        </p:txBody>
      </p:sp>
      <p:sp>
        <p:nvSpPr>
          <p:cNvPr id="3" name="Espace réservé du contenu 2">
            <a:extLst>
              <a:ext uri="{FF2B5EF4-FFF2-40B4-BE49-F238E27FC236}">
                <a16:creationId xmlns:a16="http://schemas.microsoft.com/office/drawing/2014/main" id="{C3C7A60A-FAD7-4BC9-BFE8-96F2429CDDE0}"/>
              </a:ext>
            </a:extLst>
          </p:cNvPr>
          <p:cNvSpPr>
            <a:spLocks noGrp="1"/>
          </p:cNvSpPr>
          <p:nvPr>
            <p:ph idx="1"/>
          </p:nvPr>
        </p:nvSpPr>
        <p:spPr>
          <a:xfrm>
            <a:off x="5209563" y="2160589"/>
            <a:ext cx="4313820" cy="3880773"/>
          </a:xfrm>
        </p:spPr>
        <p:txBody>
          <a:bodyPr vert="horz" lIns="91440" tIns="45720" rIns="91440" bIns="45720" rtlCol="0">
            <a:normAutofit/>
          </a:bodyPr>
          <a:lstStyle/>
          <a:p>
            <a:r>
              <a:rPr lang="fr-FR"/>
              <a:t>Parmi le large choix qui nous a été proposé, nous avons choisi de travailler sur le jeu de données </a:t>
            </a:r>
            <a:r>
              <a:rPr lang="fr-FR" b="1" u="sng"/>
              <a:t>numéro cinq</a:t>
            </a:r>
            <a:r>
              <a:rPr lang="fr-FR"/>
              <a:t>, soit celui regroupant 7584 crimes recensés au mois de Janvier 2006 dans la ville de Sacramento situé aux Etats-Unis dans l'Etat de Californie.</a:t>
            </a:r>
          </a:p>
          <a:p>
            <a:endParaRPr lang="fr-FR"/>
          </a:p>
        </p:txBody>
      </p:sp>
      <p:pic>
        <p:nvPicPr>
          <p:cNvPr id="5" name="Image 5" descr="Une image contenant texte, carte&#10;&#10;Description générée avec un niveau de confiance très élevé">
            <a:extLst>
              <a:ext uri="{FF2B5EF4-FFF2-40B4-BE49-F238E27FC236}">
                <a16:creationId xmlns:a16="http://schemas.microsoft.com/office/drawing/2014/main" id="{BD524B2D-9DED-4DB9-B240-C88E576EEB20}"/>
              </a:ext>
            </a:extLst>
          </p:cNvPr>
          <p:cNvPicPr>
            <a:picLocks noChangeAspect="1"/>
          </p:cNvPicPr>
          <p:nvPr/>
        </p:nvPicPr>
        <p:blipFill rotWithShape="1">
          <a:blip r:embed="rId2"/>
          <a:srcRect l="2114" r="4790"/>
          <a:stretch/>
        </p:blipFill>
        <p:spPr>
          <a:xfrm>
            <a:off x="20" y="-1"/>
            <a:ext cx="5256395"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5" name="Isosceles Triangle 1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ZoneTexte 3">
            <a:extLst>
              <a:ext uri="{FF2B5EF4-FFF2-40B4-BE49-F238E27FC236}">
                <a16:creationId xmlns:a16="http://schemas.microsoft.com/office/drawing/2014/main" id="{0234760C-6177-4095-8254-7ABD923D2F4D}"/>
              </a:ext>
            </a:extLst>
          </p:cNvPr>
          <p:cNvSpPr txBox="1"/>
          <p:nvPr/>
        </p:nvSpPr>
        <p:spPr>
          <a:xfrm>
            <a:off x="4724400" y="3200400"/>
            <a:ext cx="4973169"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fr-FR"/>
          </a:p>
          <a:p>
            <a:pPr algn="l">
              <a:spcAft>
                <a:spcPts val="600"/>
              </a:spcAft>
            </a:pPr>
            <a:endParaRPr lang="fr-FR"/>
          </a:p>
        </p:txBody>
      </p:sp>
    </p:spTree>
    <p:extLst>
      <p:ext uri="{BB962C8B-B14F-4D97-AF65-F5344CB8AC3E}">
        <p14:creationId xmlns:p14="http://schemas.microsoft.com/office/powerpoint/2010/main" val="290157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C87A7-4CE9-4BE6-8C1A-AF6795942930}"/>
              </a:ext>
            </a:extLst>
          </p:cNvPr>
          <p:cNvSpPr>
            <a:spLocks noGrp="1"/>
          </p:cNvSpPr>
          <p:nvPr>
            <p:ph type="title"/>
          </p:nvPr>
        </p:nvSpPr>
        <p:spPr/>
        <p:txBody>
          <a:bodyPr/>
          <a:lstStyle/>
          <a:p>
            <a:r>
              <a:rPr lang="fr-FR"/>
              <a:t>Description du jeu de données 1/2</a:t>
            </a:r>
          </a:p>
        </p:txBody>
      </p:sp>
      <p:sp>
        <p:nvSpPr>
          <p:cNvPr id="3" name="Espace réservé du contenu 2">
            <a:extLst>
              <a:ext uri="{FF2B5EF4-FFF2-40B4-BE49-F238E27FC236}">
                <a16:creationId xmlns:a16="http://schemas.microsoft.com/office/drawing/2014/main" id="{22FA901D-1FCA-416C-9085-55A80B877A9F}"/>
              </a:ext>
            </a:extLst>
          </p:cNvPr>
          <p:cNvSpPr>
            <a:spLocks noGrp="1"/>
          </p:cNvSpPr>
          <p:nvPr>
            <p:ph sz="half" idx="1"/>
          </p:nvPr>
        </p:nvSpPr>
        <p:spPr>
          <a:xfrm>
            <a:off x="822807" y="1523280"/>
            <a:ext cx="7370580" cy="3194972"/>
          </a:xfrm>
        </p:spPr>
        <p:txBody>
          <a:bodyPr vert="horz" lIns="91440" tIns="45720" rIns="91440" bIns="45720" rtlCol="0" anchor="t">
            <a:normAutofit fontScale="92500"/>
          </a:bodyPr>
          <a:lstStyle/>
          <a:p>
            <a:r>
              <a:rPr lang="fr-FR" b="1" dirty="0">
                <a:ea typeface="+mn-lt"/>
                <a:cs typeface="+mn-lt"/>
              </a:rPr>
              <a:t>Il y a 7584 observations de 9 variables, l'une étant une date, et le reste des variables qualitatives/quantitatives. On y retrouve :</a:t>
            </a:r>
            <a:endParaRPr lang="fr-FR" dirty="0"/>
          </a:p>
          <a:p>
            <a:pPr marL="0" indent="0">
              <a:buNone/>
            </a:pPr>
            <a:r>
              <a:rPr lang="fr-FR" b="1" dirty="0">
                <a:ea typeface="+mn-lt"/>
                <a:cs typeface="+mn-lt"/>
              </a:rPr>
              <a:t>- La date et heure du crime.</a:t>
            </a:r>
            <a:endParaRPr lang="fr-FR" dirty="0"/>
          </a:p>
          <a:p>
            <a:pPr marL="0" indent="0">
              <a:buNone/>
            </a:pPr>
            <a:r>
              <a:rPr lang="fr-FR" b="1" dirty="0">
                <a:ea typeface="+mn-lt"/>
                <a:cs typeface="+mn-lt"/>
              </a:rPr>
              <a:t>- Des données de localisation: adresse, district, grille, latitude et longitude.</a:t>
            </a:r>
            <a:endParaRPr lang="fr-FR" dirty="0"/>
          </a:p>
          <a:p>
            <a:pPr marL="0" indent="0">
              <a:buNone/>
            </a:pPr>
            <a:r>
              <a:rPr lang="fr-FR" b="1" dirty="0">
                <a:ea typeface="+mn-lt"/>
                <a:cs typeface="+mn-lt"/>
              </a:rPr>
              <a:t>- La description du crime.</a:t>
            </a:r>
            <a:endParaRPr lang="fr-FR" b="1" dirty="0"/>
          </a:p>
          <a:p>
            <a:pPr marL="0" indent="0">
              <a:buNone/>
            </a:pPr>
            <a:endParaRPr lang="fr-FR" b="1" dirty="0">
              <a:ea typeface="+mn-lt"/>
              <a:cs typeface="+mn-lt"/>
            </a:endParaRPr>
          </a:p>
          <a:p>
            <a:r>
              <a:rPr lang="fr-FR" b="1" dirty="0">
                <a:ea typeface="+mn-lt"/>
                <a:cs typeface="+mn-lt"/>
              </a:rPr>
              <a:t>Voici un aperçu des 5 premières lignes du jeu de données importé dans un </a:t>
            </a:r>
            <a:r>
              <a:rPr lang="fr-FR" b="1" dirty="0" err="1">
                <a:ea typeface="+mn-lt"/>
                <a:cs typeface="+mn-lt"/>
              </a:rPr>
              <a:t>DataFrame</a:t>
            </a:r>
            <a:r>
              <a:rPr lang="fr-FR" b="1" dirty="0">
                <a:ea typeface="+mn-lt"/>
                <a:cs typeface="+mn-lt"/>
              </a:rPr>
              <a:t>.</a:t>
            </a:r>
          </a:p>
        </p:txBody>
      </p:sp>
      <p:pic>
        <p:nvPicPr>
          <p:cNvPr id="5" name="Image 5">
            <a:extLst>
              <a:ext uri="{FF2B5EF4-FFF2-40B4-BE49-F238E27FC236}">
                <a16:creationId xmlns:a16="http://schemas.microsoft.com/office/drawing/2014/main" id="{5CF293A6-E02C-4BD0-BB13-39B863109CD2}"/>
              </a:ext>
            </a:extLst>
          </p:cNvPr>
          <p:cNvPicPr>
            <a:picLocks noGrp="1" noChangeAspect="1"/>
          </p:cNvPicPr>
          <p:nvPr>
            <p:ph sz="half" idx="2"/>
          </p:nvPr>
        </p:nvPicPr>
        <p:blipFill>
          <a:blip r:embed="rId2"/>
          <a:stretch>
            <a:fillRect/>
          </a:stretch>
        </p:blipFill>
        <p:spPr>
          <a:xfrm>
            <a:off x="871261" y="4717652"/>
            <a:ext cx="7897050" cy="1558340"/>
          </a:xfrm>
        </p:spPr>
      </p:pic>
      <p:grpSp>
        <p:nvGrpSpPr>
          <p:cNvPr id="7" name="Group 6">
            <a:extLst>
              <a:ext uri="{FF2B5EF4-FFF2-40B4-BE49-F238E27FC236}">
                <a16:creationId xmlns:a16="http://schemas.microsoft.com/office/drawing/2014/main" id="{4ECE6676-482E-482D-B07D-D8A98F351FFD}"/>
              </a:ext>
            </a:extLst>
          </p:cNvPr>
          <p:cNvGrpSpPr/>
          <p:nvPr/>
        </p:nvGrpSpPr>
        <p:grpSpPr>
          <a:xfrm>
            <a:off x="6950198" y="1768821"/>
            <a:ext cx="360" cy="360"/>
            <a:chOff x="6950198" y="1768821"/>
            <a:chExt cx="360" cy="36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773B45D-5299-4474-B2DC-5D2A9BB451F8}"/>
                    </a:ext>
                  </a:extLst>
                </p14:cNvPr>
                <p14:cNvContentPartPr/>
                <p14:nvPr/>
              </p14:nvContentPartPr>
              <p14:xfrm>
                <a:off x="6950198" y="1768821"/>
                <a:ext cx="360" cy="360"/>
              </p14:xfrm>
            </p:contentPart>
          </mc:Choice>
          <mc:Fallback>
            <p:pic>
              <p:nvPicPr>
                <p:cNvPr id="4" name="Ink 3">
                  <a:extLst>
                    <a:ext uri="{FF2B5EF4-FFF2-40B4-BE49-F238E27FC236}">
                      <a16:creationId xmlns:a16="http://schemas.microsoft.com/office/drawing/2014/main" id="{C773B45D-5299-4474-B2DC-5D2A9BB451F8}"/>
                    </a:ext>
                  </a:extLst>
                </p:cNvPr>
                <p:cNvPicPr/>
                <p:nvPr/>
              </p:nvPicPr>
              <p:blipFill>
                <a:blip r:embed="rId4"/>
                <a:stretch>
                  <a:fillRect/>
                </a:stretch>
              </p:blipFill>
              <p:spPr>
                <a:xfrm>
                  <a:off x="6941198" y="17601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6242365-EF17-49B4-98C0-8220C8DA4C41}"/>
                    </a:ext>
                  </a:extLst>
                </p14:cNvPr>
                <p14:cNvContentPartPr/>
                <p14:nvPr/>
              </p14:nvContentPartPr>
              <p14:xfrm>
                <a:off x="6950198" y="1768821"/>
                <a:ext cx="360" cy="360"/>
              </p14:xfrm>
            </p:contentPart>
          </mc:Choice>
          <mc:Fallback>
            <p:pic>
              <p:nvPicPr>
                <p:cNvPr id="6" name="Ink 5">
                  <a:extLst>
                    <a:ext uri="{FF2B5EF4-FFF2-40B4-BE49-F238E27FC236}">
                      <a16:creationId xmlns:a16="http://schemas.microsoft.com/office/drawing/2014/main" id="{96242365-EF17-49B4-98C0-8220C8DA4C41}"/>
                    </a:ext>
                  </a:extLst>
                </p:cNvPr>
                <p:cNvPicPr/>
                <p:nvPr/>
              </p:nvPicPr>
              <p:blipFill>
                <a:blip r:embed="rId4"/>
                <a:stretch>
                  <a:fillRect/>
                </a:stretch>
              </p:blipFill>
              <p:spPr>
                <a:xfrm>
                  <a:off x="6941198" y="1760181"/>
                  <a:ext cx="18000" cy="18000"/>
                </a:xfrm>
                <a:prstGeom prst="rect">
                  <a:avLst/>
                </a:prstGeom>
              </p:spPr>
            </p:pic>
          </mc:Fallback>
        </mc:AlternateContent>
      </p:grpSp>
      <p:grpSp>
        <p:nvGrpSpPr>
          <p:cNvPr id="10" name="Group 9">
            <a:extLst>
              <a:ext uri="{FF2B5EF4-FFF2-40B4-BE49-F238E27FC236}">
                <a16:creationId xmlns:a16="http://schemas.microsoft.com/office/drawing/2014/main" id="{5BA655AB-B39C-4F89-835C-E6903CC45A8C}"/>
              </a:ext>
            </a:extLst>
          </p:cNvPr>
          <p:cNvGrpSpPr/>
          <p:nvPr/>
        </p:nvGrpSpPr>
        <p:grpSpPr>
          <a:xfrm>
            <a:off x="4547558" y="1756581"/>
            <a:ext cx="360" cy="360"/>
            <a:chOff x="4547558" y="1756581"/>
            <a:chExt cx="360" cy="360"/>
          </a:xfrm>
        </p:grpSpPr>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165559B3-ED62-4AA5-8450-379212881051}"/>
                    </a:ext>
                  </a:extLst>
                </p14:cNvPr>
                <p14:cNvContentPartPr/>
                <p14:nvPr/>
              </p14:nvContentPartPr>
              <p14:xfrm>
                <a:off x="4547558" y="1756581"/>
                <a:ext cx="360" cy="360"/>
              </p14:xfrm>
            </p:contentPart>
          </mc:Choice>
          <mc:Fallback>
            <p:pic>
              <p:nvPicPr>
                <p:cNvPr id="8" name="Ink 7">
                  <a:extLst>
                    <a:ext uri="{FF2B5EF4-FFF2-40B4-BE49-F238E27FC236}">
                      <a16:creationId xmlns:a16="http://schemas.microsoft.com/office/drawing/2014/main" id="{165559B3-ED62-4AA5-8450-379212881051}"/>
                    </a:ext>
                  </a:extLst>
                </p:cNvPr>
                <p:cNvPicPr/>
                <p:nvPr/>
              </p:nvPicPr>
              <p:blipFill>
                <a:blip r:embed="rId4"/>
                <a:stretch>
                  <a:fillRect/>
                </a:stretch>
              </p:blipFill>
              <p:spPr>
                <a:xfrm>
                  <a:off x="4538918" y="17479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6EBC50F7-1D57-41A4-9746-DE7B2009193B}"/>
                    </a:ext>
                  </a:extLst>
                </p14:cNvPr>
                <p14:cNvContentPartPr/>
                <p14:nvPr/>
              </p14:nvContentPartPr>
              <p14:xfrm>
                <a:off x="4547558" y="1756581"/>
                <a:ext cx="360" cy="360"/>
              </p14:xfrm>
            </p:contentPart>
          </mc:Choice>
          <mc:Fallback>
            <p:pic>
              <p:nvPicPr>
                <p:cNvPr id="9" name="Ink 8">
                  <a:extLst>
                    <a:ext uri="{FF2B5EF4-FFF2-40B4-BE49-F238E27FC236}">
                      <a16:creationId xmlns:a16="http://schemas.microsoft.com/office/drawing/2014/main" id="{6EBC50F7-1D57-41A4-9746-DE7B2009193B}"/>
                    </a:ext>
                  </a:extLst>
                </p:cNvPr>
                <p:cNvPicPr/>
                <p:nvPr/>
              </p:nvPicPr>
              <p:blipFill>
                <a:blip r:embed="rId4"/>
                <a:stretch>
                  <a:fillRect/>
                </a:stretch>
              </p:blipFill>
              <p:spPr>
                <a:xfrm>
                  <a:off x="4538918" y="1747941"/>
                  <a:ext cx="18000" cy="18000"/>
                </a:xfrm>
                <a:prstGeom prst="rect">
                  <a:avLst/>
                </a:prstGeom>
              </p:spPr>
            </p:pic>
          </mc:Fallback>
        </mc:AlternateContent>
      </p:grpSp>
    </p:spTree>
    <p:extLst>
      <p:ext uri="{BB962C8B-B14F-4D97-AF65-F5344CB8AC3E}">
        <p14:creationId xmlns:p14="http://schemas.microsoft.com/office/powerpoint/2010/main" val="106110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CD773-F9F3-4F98-92A4-73232E568504}"/>
              </a:ext>
            </a:extLst>
          </p:cNvPr>
          <p:cNvSpPr>
            <a:spLocks noGrp="1"/>
          </p:cNvSpPr>
          <p:nvPr>
            <p:ph type="title"/>
          </p:nvPr>
        </p:nvSpPr>
        <p:spPr/>
        <p:txBody>
          <a:bodyPr/>
          <a:lstStyle/>
          <a:p>
            <a:r>
              <a:rPr lang="fr-FR">
                <a:ea typeface="+mj-lt"/>
                <a:cs typeface="+mj-lt"/>
              </a:rPr>
              <a:t>Description du jeu de données 2/2</a:t>
            </a:r>
            <a:endParaRPr lang="fr-FR"/>
          </a:p>
        </p:txBody>
      </p:sp>
      <p:sp>
        <p:nvSpPr>
          <p:cNvPr id="3" name="Espace réservé du contenu 2">
            <a:extLst>
              <a:ext uri="{FF2B5EF4-FFF2-40B4-BE49-F238E27FC236}">
                <a16:creationId xmlns:a16="http://schemas.microsoft.com/office/drawing/2014/main" id="{54666BAE-3CA7-4E31-BF19-E84F8FECF53F}"/>
              </a:ext>
            </a:extLst>
          </p:cNvPr>
          <p:cNvSpPr>
            <a:spLocks noGrp="1"/>
          </p:cNvSpPr>
          <p:nvPr>
            <p:ph sz="half" idx="1"/>
          </p:nvPr>
        </p:nvSpPr>
        <p:spPr>
          <a:xfrm>
            <a:off x="5380952" y="1717243"/>
            <a:ext cx="4184035" cy="3880772"/>
          </a:xfrm>
        </p:spPr>
        <p:txBody>
          <a:bodyPr vert="horz" lIns="91440" tIns="45720" rIns="91440" bIns="45720" rtlCol="0" anchor="t">
            <a:normAutofit/>
          </a:bodyPr>
          <a:lstStyle/>
          <a:p>
            <a:r>
              <a:rPr lang="fr-FR" b="1" dirty="0">
                <a:ea typeface="+mn-lt"/>
                <a:cs typeface="+mn-lt"/>
              </a:rPr>
              <a:t>Les variables de type objet sont des variables qualitatives qui ont été codées comme des facteurs. On remarque aussi que les variables quantitatives importantes sont la latitude et la longitude, qui vont ainsi nous permettre de localiser les crimes. </a:t>
            </a:r>
            <a:endParaRPr lang="fr-FR" dirty="0"/>
          </a:p>
        </p:txBody>
      </p:sp>
      <p:sp>
        <p:nvSpPr>
          <p:cNvPr id="4" name="Espace réservé du contenu 3">
            <a:extLst>
              <a:ext uri="{FF2B5EF4-FFF2-40B4-BE49-F238E27FC236}">
                <a16:creationId xmlns:a16="http://schemas.microsoft.com/office/drawing/2014/main" id="{E720F19F-201C-4E30-A280-F817752202DE}"/>
              </a:ext>
            </a:extLst>
          </p:cNvPr>
          <p:cNvSpPr>
            <a:spLocks noGrp="1"/>
          </p:cNvSpPr>
          <p:nvPr>
            <p:ph sz="half" idx="2"/>
          </p:nvPr>
        </p:nvSpPr>
        <p:spPr>
          <a:xfrm>
            <a:off x="795061" y="1717243"/>
            <a:ext cx="4184034" cy="3880773"/>
          </a:xfrm>
        </p:spPr>
        <p:txBody>
          <a:bodyPr vert="horz" lIns="91440" tIns="45720" rIns="91440" bIns="45720" rtlCol="0" anchor="t">
            <a:normAutofit/>
          </a:bodyPr>
          <a:lstStyle/>
          <a:p>
            <a:r>
              <a:rPr lang="fr-FR"/>
              <a:t>On retrouve également le type de chacune des variables </a:t>
            </a:r>
            <a:r>
              <a:rPr lang="fr-FR">
                <a:ea typeface="+mn-lt"/>
                <a:cs typeface="+mn-lt"/>
              </a:rPr>
              <a:t>ci-dessous</a:t>
            </a:r>
            <a:r>
              <a:rPr lang="fr-FR"/>
              <a:t>, de quoi nous familiariser encore un peu plus avec les données.</a:t>
            </a:r>
          </a:p>
          <a:p>
            <a:endParaRPr lang="fr-FR"/>
          </a:p>
        </p:txBody>
      </p:sp>
      <p:pic>
        <p:nvPicPr>
          <p:cNvPr id="5" name="Image 5" descr="Une image contenant oiseau&#10;&#10;Description générée avec un niveau de confiance très élevé">
            <a:extLst>
              <a:ext uri="{FF2B5EF4-FFF2-40B4-BE49-F238E27FC236}">
                <a16:creationId xmlns:a16="http://schemas.microsoft.com/office/drawing/2014/main" id="{2FC916AE-75E7-41E1-B86B-04962107851A}"/>
              </a:ext>
            </a:extLst>
          </p:cNvPr>
          <p:cNvPicPr>
            <a:picLocks noChangeAspect="1"/>
          </p:cNvPicPr>
          <p:nvPr/>
        </p:nvPicPr>
        <p:blipFill>
          <a:blip r:embed="rId2"/>
          <a:stretch>
            <a:fillRect/>
          </a:stretch>
        </p:blipFill>
        <p:spPr>
          <a:xfrm>
            <a:off x="1219200" y="3480881"/>
            <a:ext cx="3338945" cy="26325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5397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472BF3-1F23-4A46-8783-B342753E8DC3}"/>
              </a:ext>
            </a:extLst>
          </p:cNvPr>
          <p:cNvSpPr>
            <a:spLocks noGrp="1"/>
          </p:cNvSpPr>
          <p:nvPr>
            <p:ph type="title"/>
          </p:nvPr>
        </p:nvSpPr>
        <p:spPr/>
        <p:txBody>
          <a:bodyPr/>
          <a:lstStyle/>
          <a:p>
            <a:r>
              <a:rPr lang="fr-FR"/>
              <a:t>Approche géographique des données</a:t>
            </a:r>
          </a:p>
        </p:txBody>
      </p:sp>
      <p:sp>
        <p:nvSpPr>
          <p:cNvPr id="3" name="Espace réservé du contenu 2">
            <a:extLst>
              <a:ext uri="{FF2B5EF4-FFF2-40B4-BE49-F238E27FC236}">
                <a16:creationId xmlns:a16="http://schemas.microsoft.com/office/drawing/2014/main" id="{BBB9E7D0-C546-46E2-9D6C-1CE417EC7A9B}"/>
              </a:ext>
            </a:extLst>
          </p:cNvPr>
          <p:cNvSpPr>
            <a:spLocks noGrp="1"/>
          </p:cNvSpPr>
          <p:nvPr>
            <p:ph sz="half" idx="1"/>
          </p:nvPr>
        </p:nvSpPr>
        <p:spPr>
          <a:xfrm>
            <a:off x="677334" y="1647971"/>
            <a:ext cx="4184035" cy="3880772"/>
          </a:xfrm>
        </p:spPr>
        <p:txBody>
          <a:bodyPr vert="horz" lIns="91440" tIns="45720" rIns="91440" bIns="45720" rtlCol="0" anchor="t">
            <a:normAutofit/>
          </a:bodyPr>
          <a:lstStyle/>
          <a:p>
            <a:r>
              <a:rPr lang="fr-FR"/>
              <a:t>On souhaite à présent visualiser où se sont déroulés les crimes grâce aux variables de latitude et de longitude, et ainsi pouvoir en conclure quels sont les quartiers les plus "dangereux" de Sacramento. Voici la représentation graphique que l'on obtient :</a:t>
            </a:r>
          </a:p>
          <a:p>
            <a:endParaRPr lang="fr-FR"/>
          </a:p>
        </p:txBody>
      </p:sp>
      <p:pic>
        <p:nvPicPr>
          <p:cNvPr id="5" name="Image 5">
            <a:extLst>
              <a:ext uri="{FF2B5EF4-FFF2-40B4-BE49-F238E27FC236}">
                <a16:creationId xmlns:a16="http://schemas.microsoft.com/office/drawing/2014/main" id="{98E95468-6BC7-4618-9945-1B3D4366F486}"/>
              </a:ext>
            </a:extLst>
          </p:cNvPr>
          <p:cNvPicPr>
            <a:picLocks noGrp="1" noChangeAspect="1"/>
          </p:cNvPicPr>
          <p:nvPr>
            <p:ph sz="half" idx="2"/>
          </p:nvPr>
        </p:nvPicPr>
        <p:blipFill>
          <a:blip r:embed="rId2"/>
          <a:stretch>
            <a:fillRect/>
          </a:stretch>
        </p:blipFill>
        <p:spPr>
          <a:xfrm>
            <a:off x="679946" y="4130289"/>
            <a:ext cx="4184034" cy="2547655"/>
          </a:xfrm>
        </p:spPr>
      </p:pic>
      <p:sp>
        <p:nvSpPr>
          <p:cNvPr id="4" name="ZoneTexte 3">
            <a:extLst>
              <a:ext uri="{FF2B5EF4-FFF2-40B4-BE49-F238E27FC236}">
                <a16:creationId xmlns:a16="http://schemas.microsoft.com/office/drawing/2014/main" id="{5C7EDF9E-903F-4F37-8C22-22E150FA1131}"/>
              </a:ext>
            </a:extLst>
          </p:cNvPr>
          <p:cNvSpPr txBox="1"/>
          <p:nvPr/>
        </p:nvSpPr>
        <p:spPr>
          <a:xfrm>
            <a:off x="5805394" y="1984220"/>
            <a:ext cx="38637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chemeClr val="tx1">
                    <a:lumMod val="75000"/>
                    <a:lumOff val="25000"/>
                  </a:schemeClr>
                </a:solidFill>
              </a:rPr>
              <a:t>Il a ainsi été possible d'en déduire que la plupart des crimes ont eu lieu dans ce secteur :</a:t>
            </a:r>
          </a:p>
        </p:txBody>
      </p:sp>
      <p:pic>
        <p:nvPicPr>
          <p:cNvPr id="6" name="Image 6" descr="Une image contenant bâtiment, assis, rue, debout&#10;&#10;Description générée avec un niveau de confiance très élevé">
            <a:extLst>
              <a:ext uri="{FF2B5EF4-FFF2-40B4-BE49-F238E27FC236}">
                <a16:creationId xmlns:a16="http://schemas.microsoft.com/office/drawing/2014/main" id="{97F5C3C8-9909-4C1E-9A2E-E584D42127F9}"/>
              </a:ext>
            </a:extLst>
          </p:cNvPr>
          <p:cNvPicPr>
            <a:picLocks noChangeAspect="1"/>
          </p:cNvPicPr>
          <p:nvPr/>
        </p:nvPicPr>
        <p:blipFill>
          <a:blip r:embed="rId3"/>
          <a:stretch>
            <a:fillRect/>
          </a:stretch>
        </p:blipFill>
        <p:spPr>
          <a:xfrm>
            <a:off x="5400621" y="3226173"/>
            <a:ext cx="4483574" cy="3158326"/>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7572C689-6A10-4781-9157-15FE028C2FF8}"/>
                  </a:ext>
                </a:extLst>
              </p14:cNvPr>
              <p14:cNvContentPartPr/>
              <p14:nvPr/>
            </p14:nvContentPartPr>
            <p14:xfrm>
              <a:off x="5762488" y="3544796"/>
              <a:ext cx="3759840" cy="2521080"/>
            </p14:xfrm>
          </p:contentPart>
        </mc:Choice>
        <mc:Fallback>
          <p:pic>
            <p:nvPicPr>
              <p:cNvPr id="11" name="Ink 10">
                <a:extLst>
                  <a:ext uri="{FF2B5EF4-FFF2-40B4-BE49-F238E27FC236}">
                    <a16:creationId xmlns:a16="http://schemas.microsoft.com/office/drawing/2014/main" id="{7572C689-6A10-4781-9157-15FE028C2FF8}"/>
                  </a:ext>
                </a:extLst>
              </p:cNvPr>
              <p:cNvPicPr/>
              <p:nvPr/>
            </p:nvPicPr>
            <p:blipFill>
              <a:blip r:embed="rId5"/>
              <a:stretch>
                <a:fillRect/>
              </a:stretch>
            </p:blipFill>
            <p:spPr>
              <a:xfrm>
                <a:off x="5753488" y="3536156"/>
                <a:ext cx="3777480" cy="2538720"/>
              </a:xfrm>
              <a:prstGeom prst="rect">
                <a:avLst/>
              </a:prstGeom>
            </p:spPr>
          </p:pic>
        </mc:Fallback>
      </mc:AlternateContent>
    </p:spTree>
    <p:extLst>
      <p:ext uri="{BB962C8B-B14F-4D97-AF65-F5344CB8AC3E}">
        <p14:creationId xmlns:p14="http://schemas.microsoft.com/office/powerpoint/2010/main" val="358722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BCF926EB-E511-43D8-A08D-31E5485155A2}"/>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fr-FR" dirty="0"/>
              <a:t>Répartition par district 1/2</a:t>
            </a:r>
          </a:p>
        </p:txBody>
      </p:sp>
      <p:sp>
        <p:nvSpPr>
          <p:cNvPr id="3" name="Espace réservé du contenu 2">
            <a:extLst>
              <a:ext uri="{FF2B5EF4-FFF2-40B4-BE49-F238E27FC236}">
                <a16:creationId xmlns:a16="http://schemas.microsoft.com/office/drawing/2014/main" id="{8475560C-36BB-4833-A3AF-EED839343CAC}"/>
              </a:ext>
            </a:extLst>
          </p:cNvPr>
          <p:cNvSpPr>
            <a:spLocks noGrp="1"/>
          </p:cNvSpPr>
          <p:nvPr>
            <p:ph sz="half" idx="1"/>
          </p:nvPr>
        </p:nvSpPr>
        <p:spPr>
          <a:xfrm>
            <a:off x="673754" y="2160590"/>
            <a:ext cx="4186853" cy="4056433"/>
          </a:xfrm>
        </p:spPr>
        <p:txBody>
          <a:bodyPr vert="horz" lIns="91440" tIns="45720" rIns="91440" bIns="45720" rtlCol="0" anchor="t">
            <a:normAutofit lnSpcReduction="10000"/>
          </a:bodyPr>
          <a:lstStyle/>
          <a:p>
            <a:r>
              <a:rPr lang="fr-FR" dirty="0">
                <a:solidFill>
                  <a:schemeClr val="bg1"/>
                </a:solidFill>
              </a:rPr>
              <a:t>Pour aller un peu plus loin dans le raisonnement précédent, on choisit d'ordonner les crimes par district. On réalise donc un "pivot table" qui agrège la localisation (triée par district) des crimes et leur jour de survenance.</a:t>
            </a:r>
          </a:p>
          <a:p>
            <a:r>
              <a:rPr lang="fr-FR" dirty="0">
                <a:solidFill>
                  <a:schemeClr val="bg1"/>
                </a:solidFill>
              </a:rPr>
              <a:t>On remarque que le nombre de crimes varie beaucoup en fonction des districts (857 pour le district 1 contre 1456 pour le district 2) mais plus encore, on peut retrouver de grands écarts au sein d'un même district (322 pour 5A contre 434 pour 5C).</a:t>
            </a:r>
          </a:p>
        </p:txBody>
      </p:sp>
      <p:sp>
        <p:nvSpPr>
          <p:cNvPr id="28" name="Isosceles Triangle 2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7" name="Picture 6">
            <a:extLst>
              <a:ext uri="{FF2B5EF4-FFF2-40B4-BE49-F238E27FC236}">
                <a16:creationId xmlns:a16="http://schemas.microsoft.com/office/drawing/2014/main" id="{3B4EA77E-8687-49A8-9BC5-014D68D10D13}"/>
              </a:ext>
            </a:extLst>
          </p:cNvPr>
          <p:cNvPicPr>
            <a:picLocks noChangeAspect="1"/>
          </p:cNvPicPr>
          <p:nvPr/>
        </p:nvPicPr>
        <p:blipFill rotWithShape="1">
          <a:blip r:embed="rId2"/>
          <a:srcRect l="2610" t="4577" r="1167"/>
          <a:stretch/>
        </p:blipFill>
        <p:spPr>
          <a:xfrm>
            <a:off x="5300632" y="2518727"/>
            <a:ext cx="6883001" cy="1600413"/>
          </a:xfrm>
          <a:prstGeom prst="rect">
            <a:avLst/>
          </a:prstGeom>
          <a:effectLst>
            <a:softEdge rad="38100"/>
          </a:effectLst>
        </p:spPr>
      </p:pic>
      <p:sp>
        <p:nvSpPr>
          <p:cNvPr id="23" name="Espace réservé du contenu 2">
            <a:extLst>
              <a:ext uri="{FF2B5EF4-FFF2-40B4-BE49-F238E27FC236}">
                <a16:creationId xmlns:a16="http://schemas.microsoft.com/office/drawing/2014/main" id="{6DFCAEF8-DAE2-4885-881F-7FCBE35C1DC5}"/>
              </a:ext>
            </a:extLst>
          </p:cNvPr>
          <p:cNvSpPr txBox="1">
            <a:spLocks/>
          </p:cNvSpPr>
          <p:nvPr/>
        </p:nvSpPr>
        <p:spPr>
          <a:xfrm>
            <a:off x="6829149" y="4119140"/>
            <a:ext cx="4278903" cy="34711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1200" u="sng" dirty="0"/>
              <a:t>Aperçu du Tableau Croisé de la répartition par district</a:t>
            </a:r>
          </a:p>
        </p:txBody>
      </p:sp>
    </p:spTree>
    <p:extLst>
      <p:ext uri="{BB962C8B-B14F-4D97-AF65-F5344CB8AC3E}">
        <p14:creationId xmlns:p14="http://schemas.microsoft.com/office/powerpoint/2010/main" val="438060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D62A654C-2071-4683-8718-BB110D9013AD}"/>
              </a:ext>
            </a:extLst>
          </p:cNvPr>
          <p:cNvSpPr>
            <a:spLocks noGrp="1"/>
          </p:cNvSpPr>
          <p:nvPr>
            <p:ph type="title"/>
          </p:nvPr>
        </p:nvSpPr>
        <p:spPr>
          <a:xfrm>
            <a:off x="673754" y="643467"/>
            <a:ext cx="3538027" cy="1375608"/>
          </a:xfrm>
        </p:spPr>
        <p:txBody>
          <a:bodyPr vert="horz" lIns="91440" tIns="45720" rIns="91440" bIns="45720" rtlCol="0" anchor="ctr">
            <a:normAutofit/>
          </a:bodyPr>
          <a:lstStyle/>
          <a:p>
            <a:r>
              <a:rPr lang="fr-FR" dirty="0"/>
              <a:t>Répartition par district 2/2</a:t>
            </a:r>
          </a:p>
        </p:txBody>
      </p:sp>
      <p:sp>
        <p:nvSpPr>
          <p:cNvPr id="3" name="Espace réservé du contenu 2">
            <a:extLst>
              <a:ext uri="{FF2B5EF4-FFF2-40B4-BE49-F238E27FC236}">
                <a16:creationId xmlns:a16="http://schemas.microsoft.com/office/drawing/2014/main" id="{CECAEADF-7FC3-44C3-BEC9-BF0DE96E0490}"/>
              </a:ext>
            </a:extLst>
          </p:cNvPr>
          <p:cNvSpPr>
            <a:spLocks noGrp="1"/>
          </p:cNvSpPr>
          <p:nvPr>
            <p:ph sz="half" idx="1"/>
          </p:nvPr>
        </p:nvSpPr>
        <p:spPr>
          <a:xfrm>
            <a:off x="673754" y="2160590"/>
            <a:ext cx="3973943" cy="3440110"/>
          </a:xfrm>
        </p:spPr>
        <p:txBody>
          <a:bodyPr vert="horz" lIns="91440" tIns="45720" rIns="91440" bIns="45720" rtlCol="0" anchor="t">
            <a:normAutofit lnSpcReduction="10000"/>
          </a:bodyPr>
          <a:lstStyle/>
          <a:p>
            <a:r>
              <a:rPr lang="fr-FR" dirty="0">
                <a:solidFill>
                  <a:schemeClr val="bg1"/>
                </a:solidFill>
              </a:rPr>
              <a:t>Enfin, pour plus de visibilité et une meilleure interprétation, on trace le graphe du nombre de crimes par quartiers en fonction des jours.</a:t>
            </a:r>
            <a:endParaRPr lang="fr-FR">
              <a:solidFill>
                <a:schemeClr val="bg1"/>
              </a:solidFill>
            </a:endParaRPr>
          </a:p>
          <a:p>
            <a:r>
              <a:rPr lang="fr-FR" dirty="0">
                <a:solidFill>
                  <a:schemeClr val="bg1"/>
                </a:solidFill>
              </a:rPr>
              <a:t>Bien que les tendances se ressemblent, les districts 2 et 3 sont plus à risque que les autres, tandis que le district 1 est clairement celui qui recense le moins de crimes tout au long du mois.</a:t>
            </a:r>
          </a:p>
          <a:p>
            <a:endParaRPr lang="fr-FR" dirty="0">
              <a:solidFill>
                <a:schemeClr val="bg1"/>
              </a:solidFill>
            </a:endParaRPr>
          </a:p>
        </p:txBody>
      </p:sp>
      <p:pic>
        <p:nvPicPr>
          <p:cNvPr id="5" name="Image 5">
            <a:extLst>
              <a:ext uri="{FF2B5EF4-FFF2-40B4-BE49-F238E27FC236}">
                <a16:creationId xmlns:a16="http://schemas.microsoft.com/office/drawing/2014/main" id="{D21CBE34-A3AF-4D35-925B-F2A4ACE65351}"/>
              </a:ext>
            </a:extLst>
          </p:cNvPr>
          <p:cNvPicPr>
            <a:picLocks noGrp="1" noChangeAspect="1"/>
          </p:cNvPicPr>
          <p:nvPr>
            <p:ph sz="half" idx="2"/>
          </p:nvPr>
        </p:nvPicPr>
        <p:blipFill>
          <a:blip r:embed="rId2"/>
          <a:stretch>
            <a:fillRect/>
          </a:stretch>
        </p:blipFill>
        <p:spPr>
          <a:xfrm>
            <a:off x="5846619" y="1714477"/>
            <a:ext cx="5704609" cy="3652058"/>
          </a:xfrm>
          <a:prstGeom prst="rect">
            <a:avLst/>
          </a:prstGeom>
        </p:spPr>
      </p:pic>
      <p:sp>
        <p:nvSpPr>
          <p:cNvPr id="28" name="Isosceles Triangle 2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57060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72E2A6A9-20CC-4CAF-972F-FF9E1F0BAAE6}"/>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Etude </a:t>
            </a:r>
            <a:r>
              <a:rPr lang="fr-FR"/>
              <a:t>fréquentielle</a:t>
            </a:r>
            <a:r>
              <a:rPr lang="en-US"/>
              <a:t> des crimes 1/2</a:t>
            </a:r>
          </a:p>
        </p:txBody>
      </p:sp>
      <p:sp>
        <p:nvSpPr>
          <p:cNvPr id="3" name="Espace réservé du contenu 2">
            <a:extLst>
              <a:ext uri="{FF2B5EF4-FFF2-40B4-BE49-F238E27FC236}">
                <a16:creationId xmlns:a16="http://schemas.microsoft.com/office/drawing/2014/main" id="{E9E291F7-B70A-4C88-B368-1AEA9E4E7C37}"/>
              </a:ext>
            </a:extLst>
          </p:cNvPr>
          <p:cNvSpPr>
            <a:spLocks noGrp="1"/>
          </p:cNvSpPr>
          <p:nvPr>
            <p:ph sz="half" idx="1"/>
          </p:nvPr>
        </p:nvSpPr>
        <p:spPr>
          <a:xfrm>
            <a:off x="677334" y="2160589"/>
            <a:ext cx="3957349" cy="3749323"/>
          </a:xfrm>
        </p:spPr>
        <p:txBody>
          <a:bodyPr vert="horz" lIns="91440" tIns="45720" rIns="91440" bIns="45720" rtlCol="0" anchor="t">
            <a:normAutofit/>
          </a:bodyPr>
          <a:lstStyle/>
          <a:p>
            <a:r>
              <a:rPr lang="fr-FR"/>
              <a:t>A présent, on cherche à savoir quelle est la période où l'on recense le plus de crime. Pour cela, on a tout d'abord tracé l'histogramme de la répartition des crimes au cours d'un mois lambda. </a:t>
            </a:r>
          </a:p>
          <a:p>
            <a:r>
              <a:rPr lang="fr-FR"/>
              <a:t>On remarque que les crimes sont assez constants au cours d'un mois avec juste un léger pic en fin de mois.</a:t>
            </a:r>
          </a:p>
        </p:txBody>
      </p:sp>
      <p:pic>
        <p:nvPicPr>
          <p:cNvPr id="5" name="Image 5" descr="Une image contenant capture d’écran&#10;&#10;Description générée avec un niveau de confiance très élevé">
            <a:extLst>
              <a:ext uri="{FF2B5EF4-FFF2-40B4-BE49-F238E27FC236}">
                <a16:creationId xmlns:a16="http://schemas.microsoft.com/office/drawing/2014/main" id="{D26E39CB-F4B8-4DE5-A450-9EDE8DDF79EA}"/>
              </a:ext>
            </a:extLst>
          </p:cNvPr>
          <p:cNvPicPr>
            <a:picLocks noGrp="1" noChangeAspect="1"/>
          </p:cNvPicPr>
          <p:nvPr>
            <p:ph sz="half" idx="2"/>
          </p:nvPr>
        </p:nvPicPr>
        <p:blipFill>
          <a:blip r:embed="rId2"/>
          <a:stretch>
            <a:fillRect/>
          </a:stretch>
        </p:blipFill>
        <p:spPr>
          <a:xfrm>
            <a:off x="5070264" y="2505695"/>
            <a:ext cx="4204989" cy="2675424"/>
          </a:xfrm>
          <a:prstGeom prst="rect">
            <a:avLst/>
          </a:prstGeom>
        </p:spPr>
      </p:pic>
    </p:spTree>
    <p:extLst>
      <p:ext uri="{BB962C8B-B14F-4D97-AF65-F5344CB8AC3E}">
        <p14:creationId xmlns:p14="http://schemas.microsoft.com/office/powerpoint/2010/main" val="15007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98759-6DD0-4B96-9E6D-0601EF9A4807}"/>
              </a:ext>
            </a:extLst>
          </p:cNvPr>
          <p:cNvSpPr>
            <a:spLocks noGrp="1"/>
          </p:cNvSpPr>
          <p:nvPr>
            <p:ph type="title"/>
          </p:nvPr>
        </p:nvSpPr>
        <p:spPr/>
        <p:txBody>
          <a:bodyPr/>
          <a:lstStyle/>
          <a:p>
            <a:r>
              <a:rPr lang="en-US">
                <a:ea typeface="+mj-lt"/>
                <a:cs typeface="+mj-lt"/>
              </a:rPr>
              <a:t>Etude </a:t>
            </a:r>
            <a:r>
              <a:rPr lang="fr-FR">
                <a:ea typeface="+mj-lt"/>
                <a:cs typeface="+mj-lt"/>
              </a:rPr>
              <a:t>fréquentielle</a:t>
            </a:r>
            <a:r>
              <a:rPr lang="en-US">
                <a:ea typeface="+mj-lt"/>
                <a:cs typeface="+mj-lt"/>
              </a:rPr>
              <a:t> des crimes 2/2</a:t>
            </a:r>
            <a:endParaRPr lang="fr-FR"/>
          </a:p>
        </p:txBody>
      </p:sp>
      <p:sp>
        <p:nvSpPr>
          <p:cNvPr id="3" name="Espace réservé du contenu 2">
            <a:extLst>
              <a:ext uri="{FF2B5EF4-FFF2-40B4-BE49-F238E27FC236}">
                <a16:creationId xmlns:a16="http://schemas.microsoft.com/office/drawing/2014/main" id="{E42CE598-550D-4FC2-9AA4-C3C018B08690}"/>
              </a:ext>
            </a:extLst>
          </p:cNvPr>
          <p:cNvSpPr>
            <a:spLocks noGrp="1"/>
          </p:cNvSpPr>
          <p:nvPr>
            <p:ph sz="half" idx="1"/>
          </p:nvPr>
        </p:nvSpPr>
        <p:spPr>
          <a:xfrm>
            <a:off x="677334" y="2160589"/>
            <a:ext cx="4184035" cy="4337972"/>
          </a:xfrm>
        </p:spPr>
        <p:txBody>
          <a:bodyPr vert="horz" lIns="91440" tIns="45720" rIns="91440" bIns="45720" rtlCol="0" anchor="t">
            <a:normAutofit/>
          </a:bodyPr>
          <a:lstStyle/>
          <a:p>
            <a:r>
              <a:rPr lang="fr-FR" dirty="0"/>
              <a:t>On s'est également intéressé à la répartition journalière des crimes afin de mieux pouvoir interpréter les données avec lesquelles nous travaillons. Nous avons donc tracé l'histogramme de la répartition journalière des crimes.</a:t>
            </a:r>
          </a:p>
          <a:p>
            <a:r>
              <a:rPr lang="fr-FR" dirty="0"/>
              <a:t>On se rend bien compte ici que c'est à 15h que l'on recense le plus de crimes, suivi des horaires 8h du matin, 22h et minuit. Cependant, on en compte très peu la nuit entre 2h et 7h du matin.</a:t>
            </a:r>
          </a:p>
        </p:txBody>
      </p:sp>
      <p:pic>
        <p:nvPicPr>
          <p:cNvPr id="5" name="Image 5" descr="Une image contenant capture d’écran&#10;&#10;Description générée avec un niveau de confiance très élevé">
            <a:extLst>
              <a:ext uri="{FF2B5EF4-FFF2-40B4-BE49-F238E27FC236}">
                <a16:creationId xmlns:a16="http://schemas.microsoft.com/office/drawing/2014/main" id="{16E4C1E3-CB36-4353-8B1B-6870C846FA50}"/>
              </a:ext>
            </a:extLst>
          </p:cNvPr>
          <p:cNvPicPr>
            <a:picLocks noGrp="1" noChangeAspect="1"/>
          </p:cNvPicPr>
          <p:nvPr>
            <p:ph sz="half" idx="2"/>
          </p:nvPr>
        </p:nvPicPr>
        <p:blipFill>
          <a:blip r:embed="rId2"/>
          <a:stretch>
            <a:fillRect/>
          </a:stretch>
        </p:blipFill>
        <p:spPr>
          <a:xfrm>
            <a:off x="4979134" y="2237482"/>
            <a:ext cx="4745144" cy="3082751"/>
          </a:xfrm>
        </p:spPr>
      </p:pic>
    </p:spTree>
    <p:extLst>
      <p:ext uri="{BB962C8B-B14F-4D97-AF65-F5344CB8AC3E}">
        <p14:creationId xmlns:p14="http://schemas.microsoft.com/office/powerpoint/2010/main" val="4944097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TotalTime>
  <Words>719</Words>
  <Application>Microsoft Office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Projet de Python</vt:lpstr>
      <vt:lpstr>Choix du Sujet</vt:lpstr>
      <vt:lpstr>Description du jeu de données 1/2</vt:lpstr>
      <vt:lpstr>Description du jeu de données 2/2</vt:lpstr>
      <vt:lpstr>Approche géographique des données</vt:lpstr>
      <vt:lpstr>Répartition par district 1/2</vt:lpstr>
      <vt:lpstr>Répartition par district 2/2</vt:lpstr>
      <vt:lpstr>Etude fréquentielle des crimes 1/2</vt:lpstr>
      <vt:lpstr>Etude fréquentielle des crimes 2/2</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Tej Akhilesh BHAUGEERUTTY</cp:lastModifiedBy>
  <cp:revision>222</cp:revision>
  <dcterms:created xsi:type="dcterms:W3CDTF">2019-12-26T14:14:14Z</dcterms:created>
  <dcterms:modified xsi:type="dcterms:W3CDTF">2020-01-01T14:39:55Z</dcterms:modified>
</cp:coreProperties>
</file>